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a3b3fd1d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a3b3fd1d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a3b3fd1d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a3b3fd1d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a3b3fd1d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a3b3fd1d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a3b3fd1d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a3b3fd1d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3b3fd1d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a3b3fd1d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a3b3fd1d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a3b3fd1d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3b3fd1d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3b3fd1d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3b3fd1d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3b3fd1d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a3b3fd1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a3b3fd1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a3b3fd1d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a3b3fd1d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a3b3fd1d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a3b3fd1d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a3b3fd1d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a3b3fd1d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Millions &amp; Billions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OpenAI, Tesla, and IBM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0" y="1152475"/>
            <a:ext cx="5231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AI investment may cool slightly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OpenAI lawsuits seem to have spooked the markets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Still, turning red hot fast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This will be brief if at 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Americans are largely united on regulations, fears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Regulatory capture still a primary concern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Rarely see this much consensus!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State of jobs right now seems good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Post-Labor Economics will have to wait (and UBI)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Keep your eyes open, though, we’re in for an interesting future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Many industries are being disrupted (tech, marketing, translation, copywriting, etc)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49997" r="0" t="50002"/>
          <a:stretch/>
        </p:blipFill>
        <p:spPr>
          <a:xfrm>
            <a:off x="5268460" y="-128"/>
            <a:ext cx="38755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0" y="1152475"/>
            <a:ext cx="5028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Skill up! 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Learn to use AI tools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Learn the basics of AI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Job market transformation is actively happening</a:t>
            </a:r>
            <a:endParaRPr b="1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I’m happy to do remote training, groups, ping 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Might do paywalled training, not sure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Reminds me of early 2000’s with the rise of Microsoft and developer and IT certifications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Voter solidarity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Americans are rarely this united on something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Don’t count the chickens yet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CONSTANT VIGILANCE!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50174" r="0" t="50000"/>
          <a:stretch/>
        </p:blipFill>
        <p:spPr>
          <a:xfrm>
            <a:off x="5282249" y="0"/>
            <a:ext cx="3861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invests in Huggingface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0" y="1152475"/>
            <a:ext cx="522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Arvind Krishna</a:t>
            </a:r>
            <a:r>
              <a:rPr lang="en"/>
              <a:t>, CEO of IBM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Froze thousands of jobs earlier this year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3,900 layoffs</a:t>
            </a:r>
            <a:r>
              <a:rPr lang="en"/>
              <a:t> planned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7,800 positions</a:t>
            </a:r>
            <a:r>
              <a:rPr lang="en"/>
              <a:t> frozen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Says AI could take over </a:t>
            </a:r>
            <a:r>
              <a:rPr lang="en">
                <a:solidFill>
                  <a:schemeClr val="dk1"/>
                </a:solidFill>
              </a:rPr>
              <a:t>30% to 50% of repetitive tasks</a:t>
            </a:r>
            <a:r>
              <a:rPr lang="en"/>
              <a:t> (and do them better than humans)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$235M</a:t>
            </a:r>
            <a:r>
              <a:rPr lang="en"/>
              <a:t> Series D Funding Round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Hugging Face</a:t>
            </a:r>
            <a:r>
              <a:rPr lang="en"/>
              <a:t> now worth </a:t>
            </a:r>
            <a:r>
              <a:rPr lang="en">
                <a:solidFill>
                  <a:schemeClr val="dk1"/>
                </a:solidFill>
              </a:rPr>
              <a:t>$4.5B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They have collaborated on</a:t>
            </a:r>
            <a:r>
              <a:rPr lang="en">
                <a:solidFill>
                  <a:schemeClr val="dk1"/>
                </a:solidFill>
              </a:rPr>
              <a:t> WatsonX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Doubling down on AI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21813" r="27459" t="0"/>
          <a:stretch/>
        </p:blipFill>
        <p:spPr>
          <a:xfrm>
            <a:off x="5222100" y="0"/>
            <a:ext cx="39219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Tesla Giga Computer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0" y="1152475"/>
            <a:ext cx="5144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Turned on </a:t>
            </a:r>
            <a:r>
              <a:rPr lang="en">
                <a:solidFill>
                  <a:schemeClr val="accent4"/>
                </a:solidFill>
              </a:rPr>
              <a:t>HPC cluster worth $300M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Powered by </a:t>
            </a:r>
            <a:r>
              <a:rPr lang="en">
                <a:solidFill>
                  <a:schemeClr val="dk1"/>
                </a:solidFill>
              </a:rPr>
              <a:t>10,000 Nvidia H100</a:t>
            </a:r>
            <a:r>
              <a:rPr lang="en"/>
              <a:t> compute GPUs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Primarily for </a:t>
            </a:r>
            <a:r>
              <a:rPr lang="en">
                <a:solidFill>
                  <a:schemeClr val="dk1"/>
                </a:solidFill>
              </a:rPr>
              <a:t>FSD </a:t>
            </a:r>
            <a:r>
              <a:rPr lang="en"/>
              <a:t>and other HPC workloads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Elon has said they will invest</a:t>
            </a:r>
            <a:r>
              <a:rPr lang="en">
                <a:solidFill>
                  <a:schemeClr val="accent4"/>
                </a:solidFill>
              </a:rPr>
              <a:t> $4B in more AI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Plan is to invest over the next </a:t>
            </a:r>
            <a:r>
              <a:rPr lang="en">
                <a:solidFill>
                  <a:schemeClr val="dk1"/>
                </a:solidFill>
              </a:rPr>
              <a:t>2 years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Investing another </a:t>
            </a:r>
            <a:r>
              <a:rPr lang="en">
                <a:solidFill>
                  <a:schemeClr val="dk1"/>
                </a:solidFill>
              </a:rPr>
              <a:t>$1B into Dojo </a:t>
            </a:r>
            <a:r>
              <a:rPr lang="en"/>
              <a:t>supercomputer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 sz="1400">
                <a:solidFill>
                  <a:schemeClr val="accent4"/>
                </a:solidFill>
              </a:rPr>
              <a:t>Doubling down on AI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48248" r="0" t="50000"/>
          <a:stretch/>
        </p:blipFill>
        <p:spPr>
          <a:xfrm>
            <a:off x="5132948" y="0"/>
            <a:ext cx="40110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Revenue Explodes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1152475"/>
            <a:ext cx="5322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 track to generate more than </a:t>
            </a:r>
            <a:r>
              <a:rPr lang="en">
                <a:solidFill>
                  <a:schemeClr val="accent4"/>
                </a:solidFill>
              </a:rPr>
              <a:t>$1B in revenue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Up from </a:t>
            </a:r>
            <a:r>
              <a:rPr lang="en">
                <a:solidFill>
                  <a:schemeClr val="dk1"/>
                </a:solidFill>
              </a:rPr>
              <a:t>$28M in revenue</a:t>
            </a:r>
            <a:r>
              <a:rPr lang="en"/>
              <a:t> last year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&gt;35x</a:t>
            </a:r>
            <a:r>
              <a:rPr lang="en"/>
              <a:t> in revenue growth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ChatGPT costs </a:t>
            </a:r>
            <a:r>
              <a:rPr lang="en">
                <a:solidFill>
                  <a:schemeClr val="accent4"/>
                </a:solidFill>
              </a:rPr>
              <a:t>$700k per day </a:t>
            </a:r>
            <a:r>
              <a:rPr lang="en"/>
              <a:t>(estimated)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Not sure if they are</a:t>
            </a:r>
            <a:r>
              <a:rPr lang="en">
                <a:solidFill>
                  <a:schemeClr val="dk1"/>
                </a:solidFill>
              </a:rPr>
              <a:t> cash positive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Microsoft entitled to </a:t>
            </a:r>
            <a:r>
              <a:rPr lang="en">
                <a:solidFill>
                  <a:schemeClr val="accent4"/>
                </a:solidFill>
              </a:rPr>
              <a:t>75% of revenue</a:t>
            </a:r>
            <a:endParaRPr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Could take a </a:t>
            </a:r>
            <a:r>
              <a:rPr lang="en">
                <a:solidFill>
                  <a:schemeClr val="dk1"/>
                </a:solidFill>
              </a:rPr>
              <a:t>decade </a:t>
            </a:r>
            <a:r>
              <a:rPr lang="en"/>
              <a:t>to pay it off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That timeframe may </a:t>
            </a:r>
            <a:r>
              <a:rPr lang="en">
                <a:solidFill>
                  <a:schemeClr val="dk1"/>
                </a:solidFill>
              </a:rPr>
              <a:t>shorten </a:t>
            </a:r>
            <a:r>
              <a:rPr lang="en"/>
              <a:t>quite a lot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Looks like their </a:t>
            </a:r>
            <a:r>
              <a:rPr lang="en">
                <a:solidFill>
                  <a:schemeClr val="dk1"/>
                </a:solidFill>
              </a:rPr>
              <a:t>investment </a:t>
            </a:r>
            <a:r>
              <a:rPr lang="en"/>
              <a:t>paid off!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50000" l="50700" r="0" t="0"/>
          <a:stretch/>
        </p:blipFill>
        <p:spPr>
          <a:xfrm>
            <a:off x="5322952" y="0"/>
            <a:ext cx="38210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Investment Growth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0" y="1152475"/>
            <a:ext cx="5096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Global AI Investment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2020: $30B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2021: $66.8B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2022: $92B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2023: ???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2025: $200B (Goldman Sachs forecast)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 opinions mixed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Some signs of investment slowing or accelerating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But we’re only in September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Consensus seems to be things are chugging along more or less as expected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49997" l="50347" r="0" t="0"/>
          <a:stretch/>
        </p:blipFill>
        <p:spPr>
          <a:xfrm>
            <a:off x="5295985" y="-125"/>
            <a:ext cx="384801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Layoffs, New Jobs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0" y="1152475"/>
            <a:ext cx="5282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150,000+ US tech layoffs as of June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Total unemployment remains at 3.5%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Government source (MLS)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About 375k open jobs as of January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Forecasts said 272k new tech jobs in 2023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Remains to be seen… (not a government source)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AI expected to destroy 85M jobs by 2025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But create up to 97M jobs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Net gain of 12M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Not a government source, so take it with a grain of salt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-"/>
            </a:pPr>
            <a:r>
              <a:rPr b="1" lang="en">
                <a:solidFill>
                  <a:schemeClr val="accent4"/>
                </a:solidFill>
              </a:rPr>
              <a:t>That’s a LOT of reskilling!</a:t>
            </a:r>
            <a:endParaRPr b="1">
              <a:solidFill>
                <a:schemeClr val="accent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Generative AI job postings up 20% in May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Maybe it’s a wash? So far so good.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>
                <a:solidFill>
                  <a:schemeClr val="dk1"/>
                </a:solidFill>
              </a:rPr>
              <a:t>Just make sure you’re up to date on Generative AI tools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49997" l="0" r="50176" t="0"/>
          <a:stretch/>
        </p:blipFill>
        <p:spPr>
          <a:xfrm>
            <a:off x="5282637" y="0"/>
            <a:ext cx="3861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Sentiment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0" y="1152475"/>
            <a:ext cx="4689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Reuters/Ipsos poll: </a:t>
            </a:r>
            <a:r>
              <a:rPr lang="en">
                <a:solidFill>
                  <a:schemeClr val="dk1"/>
                </a:solidFill>
              </a:rPr>
              <a:t>61% of Americans</a:t>
            </a:r>
            <a:r>
              <a:rPr lang="en"/>
              <a:t> view AI as potential </a:t>
            </a:r>
            <a:r>
              <a:rPr lang="en">
                <a:solidFill>
                  <a:schemeClr val="dk1"/>
                </a:solidFill>
              </a:rPr>
              <a:t>threat </a:t>
            </a:r>
            <a:r>
              <a:rPr lang="en"/>
              <a:t>to human </a:t>
            </a:r>
            <a:r>
              <a:rPr lang="en">
                <a:solidFill>
                  <a:schemeClr val="dk1"/>
                </a:solidFill>
              </a:rPr>
              <a:t>civilization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Pew Research poll: </a:t>
            </a:r>
            <a:r>
              <a:rPr lang="en">
                <a:solidFill>
                  <a:schemeClr val="dk1"/>
                </a:solidFill>
              </a:rPr>
              <a:t>58% of Americans</a:t>
            </a:r>
            <a:r>
              <a:rPr lang="en"/>
              <a:t> more </a:t>
            </a:r>
            <a:r>
              <a:rPr lang="en">
                <a:solidFill>
                  <a:schemeClr val="dk1"/>
                </a:solidFill>
              </a:rPr>
              <a:t>concerned </a:t>
            </a:r>
            <a:r>
              <a:rPr lang="en"/>
              <a:t>than </a:t>
            </a:r>
            <a:r>
              <a:rPr lang="en">
                <a:solidFill>
                  <a:schemeClr val="dk1"/>
                </a:solidFill>
              </a:rPr>
              <a:t>excited </a:t>
            </a:r>
            <a:r>
              <a:rPr lang="en"/>
              <a:t>about the rise of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Economist/YouGov poll: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~75% of Americans</a:t>
            </a:r>
            <a:r>
              <a:rPr lang="en"/>
              <a:t> believe AI should be </a:t>
            </a:r>
            <a:r>
              <a:rPr lang="en">
                <a:solidFill>
                  <a:schemeClr val="dk1"/>
                </a:solidFill>
              </a:rPr>
              <a:t>regulated by government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79% Democrat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73% Republican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48775" t="50000"/>
          <a:stretch/>
        </p:blipFill>
        <p:spPr>
          <a:xfrm>
            <a:off x="5173900" y="0"/>
            <a:ext cx="3970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